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0" y="411480"/>
            <a:ext cx="1828800" cy="5554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2960" y="2331720"/>
            <a:ext cx="64008" cy="1554480"/>
          </a:xfrm>
          <a:prstGeom prst="rect">
            <a:avLst/>
          </a:prstGeom>
          <a:solidFill>
            <a:srgbClr val="62D3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2286000"/>
            <a:ext cx="96012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003E51"/>
                </a:solidFill>
                <a:latin typeface="Open Sans"/>
              </a:rPr>
              <a:t>WG2 Self-Check</a:t>
            </a:r>
          </a:p>
          <a:p>
            <a:pPr algn="l"/>
            <a:r>
              <a:rPr sz="2400" b="0">
                <a:solidFill>
                  <a:srgbClr val="4A5568"/>
                </a:solidFill>
                <a:latin typeface="Open Sans"/>
              </a:rPr>
              <a:t>10 ticks before a PCR may say “WE ALIGN”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4206240"/>
            <a:ext cx="9601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Interim verification instrument for the alignment statement (IDDI Guidance for PCR Harmonization v1.0, rule 1.1)</a:t>
            </a:r>
          </a:p>
          <a:p>
            <a:pPr algn="l"/>
            <a:r>
              <a:rPr sz="1200" b="0">
                <a:solidFill>
                  <a:srgbClr val="4A5568"/>
                </a:solidFill>
                <a:latin typeface="Open Sans"/>
              </a:rPr>
              <a:t>IDDI Working Group 2 - chair working material - August 2026 - draft v0, not an IDDI 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1 /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62D3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8 - Crude-steel / clinker split disclosed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2.12   |   Group B - Data &amp; disclosure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Separate disclosure of GWP per 1 t crude steel + scrap share (steel), clinker-to-cement ratio (cement), and cement GWP inside the concrete EPD.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Disclosure clause.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Enables comparison at the common production step and evaluation against low / near-zero thresholds.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Only the finished-product GWP is reported — no common-step value.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FF57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9 - Machine-readable EPD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1.9 / 2.14   |   Group C - Usability &amp; access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EPDs are published in a machine-readable digital format compliant with an open data standard (e.g. openEPD, ILCD+EPD), named in the PCR.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Format requirement naming the standard.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The 2030 GPP disclosure expectation is machine-readable open data; procurement tools and databases depend on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PDF-only EPDs. Empirically one of the two most-failed items.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FF57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10 - RAND licence for procurement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1.10   |   Group C - Usability &amp; access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PCRs specified for public procurement are available to users on Reasonable and Non-Discriminatory licensing terms.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Licence statement.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Procurement equity — paywalled rules exclude bidders, hitting low-EPD markets hardest.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Paywalled standard documents as the only access route. The second most-failed item.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12 / 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640080"/>
          </a:xfrm>
          <a:prstGeom prst="rect">
            <a:avLst/>
          </a:prstGeom>
          <a:solidFill>
            <a:srgbClr val="FF57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Rules of use &amp; sunset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371600"/>
            <a:ext cx="11064240" cy="114300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10/10 with evidence = alignment statement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Only a fully ticked list with a one-page evidence file earns the statement. Anything less must say 'partially aligned' and name the open items.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70048"/>
            <a:ext cx="11064240" cy="114300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Program operator attests (rule 1.8)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The evidence file is published alongside the PCR; the program operator attests under its data-quality responsibility. No new institutions needed.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968496"/>
            <a:ext cx="11064240" cy="114300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Feeds the landscape study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The ten items double as coding indicators - track items 9 and 10 (machine-readability, RAND access) explicitly; they are the most-failed.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5266944"/>
            <a:ext cx="11064240" cy="114300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Sunset clause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This checklist retires the day the ISO TS conformity-assessment mechanism enters into force. It is scaffolding, not the building.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13 /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03E51"/>
                </a:solidFill>
                <a:latin typeface="Open Sans"/>
              </a:rPr>
              <a:t>The checklist at a glance</a:t>
            </a:r>
          </a:p>
        </p:txBody>
      </p:sp>
      <p:pic>
        <p:nvPicPr>
          <p:cNvPr id="3" name="Picture 2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pic>
        <p:nvPicPr>
          <p:cNvPr id="4" name="Picture 3" descr="iddi-wg2-selfcheck-he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1051560"/>
            <a:ext cx="9509760" cy="53077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003E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1 - Alignment statement named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1.1   |   Group A - Identity &amp; references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PCR follows the standard naming convention and carries an explicit statement declaring alignment with Guidance v1.0, naming the Guidance version.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Statement text + PCR title page.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Makes the alignment claim visible, citable and checkable in procurement documents.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Vague wording ('informed by IDDI') with no version named — unverifiable claim.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3 / 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003E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2 - Latest core PCR used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1.2 / 2.1   |   Group A - Identity &amp; references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Review starts from the most recent core PCR (ISO 21930:2017 or EN 15804+A2) plus compliant sub-PCRs; modules and product sub-categories derived per the reference standard.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Reference-standard clause in the PCR.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Prevents harmonizing against outdated baselines that re-open settled gaps.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Building on superseded EN 15804+A1 or an expired sub-PCR.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003E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3 - Adjacent PCRs cited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1.3   |   Group A - Identity &amp; references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Consistency of the emissions-accounting approach across construction PCRs and the steel / cement / concrete sub-PCRs is stated, with adjacent PCRs cited.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Citation list of adjacent PCRs.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Comparability between functionally similar products; no bias between substitutable materials.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Silent divergence from the adjacent steel or cement rules.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003E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4 - Allocation rule stated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2.7   |   Group A - Identity &amp; references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Allocation approach for co-outputs is stated and aligned between the systems that produce and use them; other PCRs considered are cited; co-output emissions fully accounted.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Allocation clause + cross-reference to adjacent PCRs.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Stops emissions being deleted at system level when steel and cement use different methods.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Steel PCR credits slag under one method while the cement PCR inherits it under another.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62D3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5 - Primary data preferred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1.4   |   Group B - Data &amp; disclosure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Clear preference and expectation for primary data on own processes and high-impact upstream steps (energy, purchased iron, purchased cement/clinker).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Data-requirements clause.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Upstream drives the result: iron up to ~50% of steel emissions, cement up to ~85% of concrete.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Generic data accepted where the actual supplier is more emissive than the average.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62D3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6 - Secondary data labelled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1.4   |   Group B - Data &amp; disclosure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Wherever secondary data is used, the database or source is named in the EPD.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Labelling requirement in the PCR.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Buyers can distinguish measured from assumed values; background databases differ by ~10-11% for the same product.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Unlabelled mix of ecoinvent / GaBi values inside one declaration.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at_logo_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0" y="320040"/>
            <a:ext cx="1097280" cy="3332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384048"/>
            <a:ext cx="64008" cy="960120"/>
          </a:xfrm>
          <a:prstGeom prst="rect">
            <a:avLst/>
          </a:prstGeom>
          <a:solidFill>
            <a:srgbClr val="62D3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320040"/>
            <a:ext cx="96926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E51"/>
                </a:solidFill>
                <a:latin typeface="Open Sans"/>
              </a:rPr>
              <a:t>Check 7 - Average-EPD statistics shown</a:t>
            </a:r>
          </a:p>
          <a:p>
            <a:pPr algn="l"/>
            <a:r>
              <a:rPr sz="1400" b="0">
                <a:solidFill>
                  <a:srgbClr val="4A5568"/>
                </a:solidFill>
                <a:latin typeface="Open Sans"/>
              </a:rPr>
              <a:t>Rule 1.6   |   Group B - Data &amp; disclosure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9164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WHAT IT REQUIRES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Industry-average / multi-site / multi-product EPDs must publish sample size, min and max GWP, standard deviation and represented production volume.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9164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003E51"/>
                </a:solidFill>
                <a:latin typeface="Open Sans"/>
              </a:rPr>
              <a:t>EVIDENCE EXPECTED (one line in the evidence file)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EPD content requirement.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548640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62D32F"/>
                </a:solidFill>
                <a:latin typeface="Open Sans"/>
              </a:rPr>
              <a:t>WHY IT MATTERS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Tender usability: an 'average' of 3 plants is not an average of 300 — spread decides comparability.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4114800"/>
            <a:ext cx="5394960" cy="2240280"/>
          </a:xfrm>
          <a:prstGeom prst="roundRect">
            <a:avLst/>
          </a:prstGeom>
          <a:solidFill>
            <a:srgbClr val="F5F8F4"/>
          </a:solidFill>
          <a:ln w="12700">
            <a:solidFill>
              <a:srgbClr val="003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200" b="1">
                <a:solidFill>
                  <a:srgbClr val="FF5721"/>
                </a:solidFill>
                <a:latin typeface="Open Sans"/>
              </a:rPr>
              <a:t>TYPICAL FAILURE</a:t>
            </a:r>
          </a:p>
          <a:p>
            <a:r>
              <a:rPr sz="1200">
                <a:solidFill>
                  <a:srgbClr val="2B2B2B"/>
                </a:solidFill>
                <a:latin typeface="Open Sans"/>
              </a:rPr>
              <a:t>A single average number with no spread information.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1097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4A5568"/>
                </a:solidFill>
                <a:latin typeface="Open Sans"/>
              </a:rPr>
              <a:t>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